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handoutMasterIdLst>
    <p:handoutMasterId r:id="rId17"/>
  </p:handoutMasterIdLst>
  <p:sldIdLst>
    <p:sldId id="256" r:id="rId4"/>
    <p:sldId id="301" r:id="rId5"/>
    <p:sldId id="300" r:id="rId6"/>
    <p:sldId id="302" r:id="rId7"/>
    <p:sldId id="305" r:id="rId8"/>
    <p:sldId id="304" r:id="rId9"/>
    <p:sldId id="306" r:id="rId10"/>
    <p:sldId id="307" r:id="rId11"/>
    <p:sldId id="309" r:id="rId12"/>
    <p:sldId id="310" r:id="rId13"/>
    <p:sldId id="308" r:id="rId14"/>
    <p:sldId id="311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A9D"/>
    <a:srgbClr val="BA60FF"/>
    <a:srgbClr val="FF5DFB"/>
    <a:srgbClr val="DFF8F8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846"/>
    <p:restoredTop sz="86775" autoAdjust="0"/>
  </p:normalViewPr>
  <p:slideViewPr>
    <p:cSldViewPr>
      <p:cViewPr varScale="1">
        <p:scale>
          <a:sx n="113" d="100"/>
          <a:sy n="113" d="100"/>
        </p:scale>
        <p:origin x="184" y="208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76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 days, split into 4 groups.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Average of 40,000 tweets per day </a:t>
            </a:r>
            <a:r>
              <a:rPr lang="en-US" sz="1200" dirty="0"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categorized sentiment removed for generic topic modeling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Georgia" panose="02040502050405020303" pitchFamily="18" charset="0"/>
                <a:cs typeface="Times New Roman" panose="02020603050405020304" pitchFamily="18" charset="0"/>
              </a:rPr>
              <a:t>See how these tools can make sense of a seemingly insurmountable amount of data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Georgia" panose="02040502050405020303" pitchFamily="18" charset="0"/>
                <a:cs typeface="Times New Roman" panose="02020603050405020304" pitchFamily="18" charset="0"/>
              </a:rPr>
              <a:t>Time capsule </a:t>
            </a:r>
            <a:r>
              <a:rPr lang="en-US" altLang="ko-KR" sz="1200">
                <a:latin typeface="Georgia" panose="02040502050405020303" pitchFamily="18" charset="0"/>
                <a:cs typeface="Times New Roman" panose="02020603050405020304" pitchFamily="18" charset="0"/>
              </a:rPr>
              <a:t>of simpler time</a:t>
            </a:r>
            <a:endParaRPr lang="en-US" altLang="ko-KR" sz="1200" dirty="0">
              <a:latin typeface="Georgia" panose="02040502050405020303" pitchFamily="18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608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Usernames that made it in the top 100 terms might be good for ad-targeting and/or promotions.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1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NLTK for stemming. Put in many stop words, still had to use </a:t>
            </a:r>
            <a:r>
              <a:rPr lang="en-US" dirty="0" err="1"/>
              <a:t>textblob</a:t>
            </a:r>
            <a:r>
              <a:rPr lang="en-US" dirty="0"/>
              <a:t>. Used </a:t>
            </a:r>
            <a:r>
              <a:rPr lang="en-US" dirty="0" err="1"/>
              <a:t>TextBlob</a:t>
            </a:r>
            <a:r>
              <a:rPr lang="en-US" dirty="0"/>
              <a:t> for both nouns &amp; </a:t>
            </a:r>
            <a:r>
              <a:rPr lang="en-US" dirty="0" err="1"/>
              <a:t>noun_phrases</a:t>
            </a:r>
            <a:r>
              <a:rPr lang="en-US" dirty="0"/>
              <a:t>; went with the latter because it was more specific. This dataset has a lot of filler words.</a:t>
            </a:r>
          </a:p>
          <a:p>
            <a:r>
              <a:rPr lang="en-US" dirty="0" err="1"/>
              <a:t>Skilearn</a:t>
            </a:r>
            <a:r>
              <a:rPr lang="en-US" dirty="0"/>
              <a:t>: Cross Vectorization &amp; NMF for initial topic modeling, </a:t>
            </a:r>
            <a:r>
              <a:rPr lang="en-US" dirty="0" err="1"/>
              <a:t>CoreX</a:t>
            </a:r>
            <a:r>
              <a:rPr lang="en-US" dirty="0"/>
              <a:t> for training data to selected topics</a:t>
            </a:r>
          </a:p>
          <a:p>
            <a:r>
              <a:rPr lang="en-US" dirty="0" err="1"/>
              <a:t>WordCLoud</a:t>
            </a:r>
            <a:r>
              <a:rPr lang="en-US" dirty="0"/>
              <a:t> to visualize </a:t>
            </a:r>
            <a:r>
              <a:rPr lang="en-US" dirty="0" err="1"/>
              <a:t>CoreX's</a:t>
            </a:r>
            <a:r>
              <a:rPr lang="en-US" dirty="0"/>
              <a:t> top tweets per category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5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CountVectorizer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87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identified large world events &amp; picked up that complaints take up 3/5 of the top 5 topics.  </a:t>
            </a:r>
          </a:p>
          <a:p>
            <a:r>
              <a:rPr lang="en-US" dirty="0"/>
              <a:t>Wisdom teeth were #80!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4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March Madness – a lot of tweets about Lebron, Lakers, Cavs</a:t>
            </a:r>
          </a:p>
          <a:p>
            <a:r>
              <a:rPr lang="en-US" dirty="0"/>
              <a:t>Miley Cyrus in ¾ of biggest pop culture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39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0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topics shifted; for example, Jonas Brothers &amp; Demi Lovato were more popular in later weeks than Miley </a:t>
            </a:r>
            <a:r>
              <a:rPr lang="en-US" dirty="0" err="1"/>
              <a:t>cyrus</a:t>
            </a:r>
            <a:r>
              <a:rPr lang="en-US" dirty="0"/>
              <a:t>, though she maintained popularity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2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of noise; </a:t>
            </a:r>
            <a:r>
              <a:rPr lang="en-US" dirty="0" err="1"/>
              <a:t>fifa</a:t>
            </a:r>
            <a:r>
              <a:rPr lang="en-US" dirty="0"/>
              <a:t> &amp; babies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29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confusing teeth &amp; post-surgery foods with other tweets about food, or people with this issue are tweeting about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0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488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41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9188" y="339501"/>
            <a:ext cx="3456383" cy="2124235"/>
          </a:xfrm>
        </p:spPr>
        <p:txBody>
          <a:bodyPr/>
          <a:lstStyle/>
          <a:p>
            <a:r>
              <a:rPr lang="en-US" altLang="ko-KR" sz="4800" dirty="0">
                <a:ea typeface="맑은 고딕" pitchFamily="50" charset="-127"/>
              </a:rPr>
              <a:t>Tweet Topic Modeling</a:t>
            </a:r>
            <a:endParaRPr lang="en-US" altLang="ko-KR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27984" y="3219822"/>
            <a:ext cx="4176464" cy="11436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400" b="1" dirty="0">
                <a:solidFill>
                  <a:schemeClr val="tx1"/>
                </a:solidFill>
              </a:rPr>
              <a:t>Unsupervised Machine Learning on one of Twitter’s Largest Datasets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Twitter's algorithm favours right-leaning politics, research finds - BBC  News">
            <a:extLst>
              <a:ext uri="{FF2B5EF4-FFF2-40B4-BE49-F238E27FC236}">
                <a16:creationId xmlns:a16="http://schemas.microsoft.com/office/drawing/2014/main" id="{F963A40D-CCEA-7743-BE84-1E7014E1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1281"/>
            <a:ext cx="4843936" cy="27247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witter confirms it is working on an edit button - BBC News">
            <a:extLst>
              <a:ext uri="{FF2B5EF4-FFF2-40B4-BE49-F238E27FC236}">
                <a16:creationId xmlns:a16="http://schemas.microsoft.com/office/drawing/2014/main" id="{B156A7AD-9DC9-3947-B69F-C45926AD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333" y="2679763"/>
            <a:ext cx="3456383" cy="19442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58647" y="230704"/>
            <a:ext cx="7308304" cy="611651"/>
          </a:xfrm>
        </p:spPr>
        <p:txBody>
          <a:bodyPr/>
          <a:lstStyle/>
          <a:p>
            <a:r>
              <a:rPr lang="en-US" altLang="ko-KR" dirty="0"/>
              <a:t>Anchor 8: Wisdom Teeth</a:t>
            </a:r>
            <a:endParaRPr lang="ko-KR" altLang="en-US" dirty="0"/>
          </a:p>
        </p:txBody>
      </p:sp>
      <p:sp>
        <p:nvSpPr>
          <p:cNvPr id="9" name="Oval 8"/>
          <p:cNvSpPr/>
          <p:nvPr/>
        </p:nvSpPr>
        <p:spPr>
          <a:xfrm>
            <a:off x="4247964" y="1940029"/>
            <a:ext cx="648072" cy="64807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3671900" y="2679762"/>
            <a:ext cx="1800200" cy="1298960"/>
            <a:chOff x="803640" y="3362835"/>
            <a:chExt cx="2059657" cy="1298960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4613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Rounded Rectangle 7"/>
          <p:cNvSpPr/>
          <p:nvPr/>
        </p:nvSpPr>
        <p:spPr>
          <a:xfrm>
            <a:off x="4447793" y="2049115"/>
            <a:ext cx="248414" cy="42990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F93AE-605C-CF42-B580-B08118020FF6}"/>
              </a:ext>
            </a:extLst>
          </p:cNvPr>
          <p:cNvGrpSpPr/>
          <p:nvPr/>
        </p:nvGrpSpPr>
        <p:grpSpPr>
          <a:xfrm>
            <a:off x="4539029" y="915559"/>
            <a:ext cx="4067944" cy="4064631"/>
            <a:chOff x="4539029" y="915559"/>
            <a:chExt cx="4067944" cy="4064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C8B768-3D90-7748-9EED-C5481DF5E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6525" y="1278079"/>
              <a:ext cx="3679537" cy="3702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21370D64-9F3D-7E4C-85FD-A4292F2AD743}"/>
                </a:ext>
              </a:extLst>
            </p:cNvPr>
            <p:cNvSpPr txBox="1">
              <a:spLocks/>
            </p:cNvSpPr>
            <p:nvPr/>
          </p:nvSpPr>
          <p:spPr>
            <a:xfrm>
              <a:off x="4539029" y="915559"/>
              <a:ext cx="4067944" cy="36999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0" kern="1200" baseline="0">
                  <a:solidFill>
                    <a:schemeClr val="accent3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Last 10 days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18649-2BB9-EE45-BA2B-0B796FE5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9157"/>
            <a:ext cx="3060710" cy="8222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244ED8-496C-5049-B72F-CD9C3888B266}"/>
              </a:ext>
            </a:extLst>
          </p:cNvPr>
          <p:cNvGrpSpPr/>
          <p:nvPr/>
        </p:nvGrpSpPr>
        <p:grpSpPr>
          <a:xfrm>
            <a:off x="373753" y="969155"/>
            <a:ext cx="4067944" cy="4070177"/>
            <a:chOff x="373753" y="969155"/>
            <a:chExt cx="4067944" cy="40701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59015-004C-3D4E-82D6-8E67A609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623" y="1278079"/>
              <a:ext cx="3941074" cy="3761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21A74F7E-2AEC-F24A-9876-05A38F034866}"/>
                </a:ext>
              </a:extLst>
            </p:cNvPr>
            <p:cNvSpPr txBox="1">
              <a:spLocks/>
            </p:cNvSpPr>
            <p:nvPr/>
          </p:nvSpPr>
          <p:spPr>
            <a:xfrm>
              <a:off x="373753" y="969155"/>
              <a:ext cx="4067944" cy="36999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0" kern="1200" baseline="0">
                  <a:solidFill>
                    <a:schemeClr val="accent3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First 10 days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8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040" y="317605"/>
            <a:ext cx="3888432" cy="949819"/>
          </a:xfrm>
        </p:spPr>
        <p:txBody>
          <a:bodyPr/>
          <a:lstStyle/>
          <a:p>
            <a:r>
              <a:rPr lang="en-US" altLang="ko-KR" dirty="0"/>
              <a:t>Anchor 11: Star Wars/Trek</a:t>
            </a:r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97D74-F515-4341-86EC-10B216B3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60" y="1811502"/>
            <a:ext cx="5929064" cy="2986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1A15E-D2FD-BF41-8FC0-949F8E0A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15" y="456484"/>
            <a:ext cx="3652290" cy="783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6B855-415E-7E4B-8EF7-72740A43226C}"/>
              </a:ext>
            </a:extLst>
          </p:cNvPr>
          <p:cNvGrpSpPr/>
          <p:nvPr/>
        </p:nvGrpSpPr>
        <p:grpSpPr>
          <a:xfrm>
            <a:off x="377446" y="1626836"/>
            <a:ext cx="2088232" cy="3320696"/>
            <a:chOff x="377446" y="1626836"/>
            <a:chExt cx="2088232" cy="33206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5494CA-A57F-2B42-8B36-B87C05C2C967}"/>
                </a:ext>
              </a:extLst>
            </p:cNvPr>
            <p:cNvSpPr txBox="1"/>
            <p:nvPr/>
          </p:nvSpPr>
          <p:spPr>
            <a:xfrm>
              <a:off x="377446" y="1626836"/>
              <a:ext cx="208823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79A9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CorEx</a:t>
              </a:r>
              <a:r>
                <a:rPr lang="en-US" dirty="0"/>
                <a:t> Top Tweets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0A788F-6C81-0C45-A834-640BD228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458" y="2308812"/>
              <a:ext cx="1872208" cy="1163038"/>
            </a:xfrm>
            <a:prstGeom prst="rect">
              <a:avLst/>
            </a:prstGeom>
            <a:ln w="38100">
              <a:solidFill>
                <a:srgbClr val="179A9D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8A0472-4CA5-C844-B210-9BD9A1E8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880" y="3784494"/>
              <a:ext cx="1872208" cy="1163038"/>
            </a:xfrm>
            <a:prstGeom prst="rect">
              <a:avLst/>
            </a:prstGeom>
            <a:ln w="38100">
              <a:solidFill>
                <a:srgbClr val="179A9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9728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43216" y="501023"/>
            <a:ext cx="2496427" cy="6317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Findings</a:t>
            </a:r>
            <a:endParaRPr lang="ko-KR" altLang="en-US" sz="28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527" y="1369739"/>
            <a:ext cx="2808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NMF was able to detect noteworthy patterns topics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Sifted through hundreds of thousands of documents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Regarding both personal &amp; public affairs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Trained </a:t>
            </a:r>
            <a:r>
              <a:rPr lang="en-US" altLang="ko-KR" sz="1600" dirty="0" err="1">
                <a:latin typeface="Georgia" panose="02040502050405020303" pitchFamily="18" charset="0"/>
                <a:cs typeface="Arial" pitchFamily="34" charset="0"/>
              </a:rPr>
              <a:t>CorEx</a:t>
            </a: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 model found relatable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6104915" y="501023"/>
            <a:ext cx="2808312" cy="8004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Future Applications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4915" y="1615960"/>
            <a:ext cx="280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Geeza Pro" panose="02000400000000000000" pitchFamily="2" charset="-78"/>
              </a:rPr>
              <a:t>Experiment with K-means clustering for more visualizations &amp; scoring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Geeza Pro" panose="02000400000000000000" pitchFamily="2" charset="-78"/>
              </a:rPr>
              <a:t>Implement LDA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Geeza Pro" panose="02000400000000000000" pitchFamily="2" charset="-78"/>
              </a:rPr>
              <a:t>Apply fitted models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Geeza Pro" panose="02000400000000000000" pitchFamily="2" charset="-78"/>
              </a:rPr>
              <a:t>See how they work on other datasets,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Geeza Pro" panose="02000400000000000000" pitchFamily="2" charset="-78"/>
              </a:rPr>
              <a:t>ultimately a recommendation system</a:t>
            </a:r>
          </a:p>
          <a:p>
            <a:endParaRPr lang="en-US" altLang="ko-KR" sz="1600" dirty="0">
              <a:latin typeface="Georgia" panose="02040502050405020303" pitchFamily="18" charset="0"/>
              <a:cs typeface="Geeza Pro" panose="02000400000000000000" pitchFamily="2" charset="-78"/>
            </a:endParaRPr>
          </a:p>
        </p:txBody>
      </p:sp>
      <p:pic>
        <p:nvPicPr>
          <p:cNvPr id="12290" name="Picture 2" descr="Send Tweet | Know Your Meme">
            <a:extLst>
              <a:ext uri="{FF2B5EF4-FFF2-40B4-BE49-F238E27FC236}">
                <a16:creationId xmlns:a16="http://schemas.microsoft.com/office/drawing/2014/main" id="{C2D3ED36-511B-CB49-AAD6-E5B78A03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83" y="3174191"/>
            <a:ext cx="2973075" cy="162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B014D6-84A0-1148-A5EA-30114BCF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804" y="730481"/>
            <a:ext cx="2248915" cy="22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4952165" y="419636"/>
            <a:ext cx="4392488" cy="7712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2165" y="938516"/>
            <a:ext cx="3254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Sentiment140 Twitter dataset</a:t>
            </a:r>
            <a:endParaRPr lang="en-US" altLang="ko-KR" sz="1400" dirty="0">
              <a:latin typeface="Georgia" panose="02040502050405020303" pitchFamily="18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eorgia" panose="02040502050405020303" pitchFamily="18" charset="0"/>
                <a:cs typeface="Arial" pitchFamily="34" charset="0"/>
              </a:rPr>
              <a:t>1,600,000 tweets made between April 17 - May 27, 2009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25B040F-D929-7B4E-B621-2DC3DECB2B0F}"/>
              </a:ext>
            </a:extLst>
          </p:cNvPr>
          <p:cNvSpPr txBox="1">
            <a:spLocks/>
          </p:cNvSpPr>
          <p:nvPr/>
        </p:nvSpPr>
        <p:spPr>
          <a:xfrm>
            <a:off x="732255" y="2646459"/>
            <a:ext cx="4598242" cy="5361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5122B-C7D6-6C48-878E-4ACD10F4A471}"/>
              </a:ext>
            </a:extLst>
          </p:cNvPr>
          <p:cNvSpPr txBox="1"/>
          <p:nvPr/>
        </p:nvSpPr>
        <p:spPr>
          <a:xfrm>
            <a:off x="599487" y="3182637"/>
            <a:ext cx="4562578" cy="107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Seeking patterns in massive unlabeled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eorgia" panose="02040502050405020303" pitchFamily="18" charset="0"/>
                <a:cs typeface="Arial" pitchFamily="34" charset="0"/>
              </a:rPr>
              <a:t>Future applications: can be applied to other clustering models or ultimately a recommendation system</a:t>
            </a:r>
          </a:p>
        </p:txBody>
      </p:sp>
      <p:pic>
        <p:nvPicPr>
          <p:cNvPr id="2052" name="Picture 4" descr="Twitter Wants to Reinvent Itself, by Merging the Old With the New - The New  York Times">
            <a:extLst>
              <a:ext uri="{FF2B5EF4-FFF2-40B4-BE49-F238E27FC236}">
                <a16:creationId xmlns:a16="http://schemas.microsoft.com/office/drawing/2014/main" id="{47C1346C-80B7-6246-880C-0C1B3DF8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20" y="390807"/>
            <a:ext cx="3744416" cy="210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witter Privacy Policy">
            <a:extLst>
              <a:ext uri="{FF2B5EF4-FFF2-40B4-BE49-F238E27FC236}">
                <a16:creationId xmlns:a16="http://schemas.microsoft.com/office/drawing/2014/main" id="{2631F8B8-8941-9545-AD90-54218FF6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77" y="1743075"/>
            <a:ext cx="3254064" cy="325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9378"/>
            <a:ext cx="9144000" cy="576064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64995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Tools &amp; Stages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4381" y="1849661"/>
            <a:ext cx="7044653" cy="129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52911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992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3830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4749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32040" y="247646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Visualizations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03354" y="1849660"/>
            <a:ext cx="1020670" cy="1067052"/>
            <a:chOff x="3803354" y="1849660"/>
            <a:chExt cx="1020670" cy="106705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803354" y="1849660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752024" y="226871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8D4CD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159763" y="2603420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194561" y="313037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Topic modeling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457082" y="3576533"/>
            <a:ext cx="2880320" cy="669415"/>
            <a:chOff x="6228184" y="1730811"/>
            <a:chExt cx="2592288" cy="669415"/>
          </a:xfrm>
        </p:grpSpPr>
        <p:sp>
          <p:nvSpPr>
            <p:cNvPr id="37" name="TextBox 36"/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Customizing stop words, extracting noun phrases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48" name="Rectangle 2047"/>
          <p:cNvSpPr/>
          <p:nvPr/>
        </p:nvSpPr>
        <p:spPr>
          <a:xfrm>
            <a:off x="6948264" y="1328448"/>
            <a:ext cx="1512168" cy="1088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6B7B8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719603" y="4230444"/>
            <a:ext cx="2880320" cy="669415"/>
            <a:chOff x="6228184" y="1730811"/>
            <a:chExt cx="2592288" cy="669415"/>
          </a:xfrm>
        </p:grpSpPr>
        <p:sp>
          <p:nvSpPr>
            <p:cNvPr id="44" name="TextBox 43"/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Pre-processing data; dividing into manageable sizes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83438" y="1849660"/>
            <a:ext cx="1203107" cy="1720962"/>
            <a:chOff x="2883438" y="1849660"/>
            <a:chExt cx="1203107" cy="172096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883438" y="1849660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014545" y="292262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3563888" y="3257330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63523" y="1849660"/>
            <a:ext cx="1385543" cy="2374872"/>
            <a:chOff x="1963523" y="1849660"/>
            <a:chExt cx="1385543" cy="237487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963523" y="1849660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277066" y="357653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2962935" y="3911240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43608" y="1849660"/>
            <a:ext cx="1567979" cy="3028783"/>
            <a:chOff x="1043608" y="1849660"/>
            <a:chExt cx="1567979" cy="302878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043608" y="1849660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539587" y="4230443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179A9D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2339752" y="4554443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Block Arc 14"/>
          <p:cNvSpPr/>
          <p:nvPr/>
        </p:nvSpPr>
        <p:spPr>
          <a:xfrm rot="16200000">
            <a:off x="7771878" y="3266446"/>
            <a:ext cx="244682" cy="7521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RegEx Logo – TestMatick">
            <a:extLst>
              <a:ext uri="{FF2B5EF4-FFF2-40B4-BE49-F238E27FC236}">
                <a16:creationId xmlns:a16="http://schemas.microsoft.com/office/drawing/2014/main" id="{53F4C381-01D6-DC4D-A93A-5FE0B91B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60" y="4203512"/>
            <a:ext cx="1674652" cy="7944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2D823-EF60-D94B-A4C9-2CB928DB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612" y="2812049"/>
            <a:ext cx="999412" cy="1228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95E5D4-BED3-7E4E-8725-8B555172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749" y="2527487"/>
            <a:ext cx="1278119" cy="60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325720-8827-6F45-BFCC-4EABEA167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526" y="3272407"/>
            <a:ext cx="1504797" cy="8061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7DC0EC-6B2A-F04D-9BC7-668803C60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515" y="4385184"/>
            <a:ext cx="1840061" cy="376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9039F5-4488-AB41-90F4-2EB4D69F6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266" y="1190942"/>
            <a:ext cx="2472737" cy="1228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73750AF-85D9-0640-885B-7E1F25FB7F02}"/>
              </a:ext>
            </a:extLst>
          </p:cNvPr>
          <p:cNvSpPr txBox="1"/>
          <p:nvPr/>
        </p:nvSpPr>
        <p:spPr>
          <a:xfrm>
            <a:off x="395536" y="990597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Steps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9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0796" y="2931790"/>
            <a:ext cx="5004048" cy="576064"/>
          </a:xfrm>
        </p:spPr>
        <p:txBody>
          <a:bodyPr/>
          <a:lstStyle/>
          <a:p>
            <a:r>
              <a:rPr lang="en-US" altLang="ko-KR" dirty="0"/>
              <a:t>Initial Topics with Non-Negative Matrix Factorization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9952" y="4227934"/>
            <a:ext cx="5004048" cy="576064"/>
          </a:xfrm>
        </p:spPr>
        <p:txBody>
          <a:bodyPr/>
          <a:lstStyle/>
          <a:p>
            <a:r>
              <a:rPr lang="en-US" dirty="0"/>
              <a:t>First 400K tweets, after experimenting with topic counts and minimum/maximum word appearances</a:t>
            </a:r>
          </a:p>
        </p:txBody>
      </p:sp>
    </p:spTree>
    <p:extLst>
      <p:ext uri="{BB962C8B-B14F-4D97-AF65-F5344CB8AC3E}">
        <p14:creationId xmlns:p14="http://schemas.microsoft.com/office/powerpoint/2010/main" val="38125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rtistic Image of a Meditating Person">
            <a:extLst>
              <a:ext uri="{FF2B5EF4-FFF2-40B4-BE49-F238E27FC236}">
                <a16:creationId xmlns:a16="http://schemas.microsoft.com/office/drawing/2014/main" id="{5AFB275D-097F-C64E-AE34-D762A260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89" y="389736"/>
            <a:ext cx="5090611" cy="50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Earth">
            <a:extLst>
              <a:ext uri="{FF2B5EF4-FFF2-40B4-BE49-F238E27FC236}">
                <a16:creationId xmlns:a16="http://schemas.microsoft.com/office/drawing/2014/main" id="{1DE10B34-6D12-5A45-824C-C1AB6C70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0" y="970678"/>
            <a:ext cx="4048152" cy="40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 &amp; Personal News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A314-5438-CF4A-95BC-E0F78D5CF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740023"/>
            <a:ext cx="9144000" cy="288032"/>
          </a:xfrm>
        </p:spPr>
        <p:txBody>
          <a:bodyPr/>
          <a:lstStyle/>
          <a:p>
            <a:r>
              <a:rPr lang="en-US" dirty="0"/>
              <a:t>Select Groupings from Unsupervised Machine Learning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E7EFE-3F36-8247-9948-B410DCF7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940" y="5297876"/>
            <a:ext cx="1715212" cy="460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10DF2F-C65B-DB45-9017-4F0D5D0A2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3" y="3425461"/>
            <a:ext cx="3389365" cy="91057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01A0C6-A391-324A-8219-56FEB5AFD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3" y="2012936"/>
            <a:ext cx="3389366" cy="91057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699A8A-7DEA-E740-912A-DF02C02AE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308" y="1247233"/>
            <a:ext cx="2616200" cy="7112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9C5ED8-52BC-5140-9308-1E571CE73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244" y="2112624"/>
            <a:ext cx="2628900" cy="7112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0756B1-17B5-FF4C-9399-DEAE4AC1C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9541" y="3033948"/>
            <a:ext cx="2641600" cy="736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AE29E3-0DBD-C84D-90BE-54B7ABB891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244" y="3923351"/>
            <a:ext cx="2628900" cy="7112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682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017C500-40A6-974F-9D95-9F726E5D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179" y="160969"/>
            <a:ext cx="3254728" cy="4339637"/>
          </a:xfrm>
          <a:prstGeom prst="rect">
            <a:avLst/>
          </a:prstGeom>
        </p:spPr>
      </p:pic>
      <p:pic>
        <p:nvPicPr>
          <p:cNvPr id="6150" name="Picture 6" descr="Spalding Basketball">
            <a:extLst>
              <a:ext uri="{FF2B5EF4-FFF2-40B4-BE49-F238E27FC236}">
                <a16:creationId xmlns:a16="http://schemas.microsoft.com/office/drawing/2014/main" id="{55526E22-ED85-DA45-ADCF-46992DCF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92" y="919311"/>
            <a:ext cx="4101365" cy="410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971" y="139264"/>
            <a:ext cx="9144000" cy="576064"/>
          </a:xfrm>
        </p:spPr>
        <p:txBody>
          <a:bodyPr/>
          <a:lstStyle/>
          <a:p>
            <a:r>
              <a:rPr lang="en-US" altLang="ko-KR" dirty="0"/>
              <a:t>Pop Culture &amp; Sports</a:t>
            </a:r>
            <a:endParaRPr lang="ko-KR" alt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7020272" y="1190049"/>
            <a:ext cx="192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Sports</a:t>
            </a: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A314-5438-CF4A-95BC-E0F78D5CF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71" y="753911"/>
            <a:ext cx="9144000" cy="288032"/>
          </a:xfrm>
        </p:spPr>
        <p:txBody>
          <a:bodyPr/>
          <a:lstStyle/>
          <a:p>
            <a:r>
              <a:rPr lang="en-US" dirty="0"/>
              <a:t>Select Groupings from Unsupervised Machine Learning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1F6DE2-645B-EA41-A484-3C65547CE47B}"/>
              </a:ext>
            </a:extLst>
          </p:cNvPr>
          <p:cNvGrpSpPr/>
          <p:nvPr/>
        </p:nvGrpSpPr>
        <p:grpSpPr>
          <a:xfrm>
            <a:off x="4691539" y="1112945"/>
            <a:ext cx="4261831" cy="3757418"/>
            <a:chOff x="4691539" y="1112945"/>
            <a:chExt cx="4261831" cy="37574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530981-F43A-1843-B981-BB9CD8DF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2732" y="4193215"/>
              <a:ext cx="3240637" cy="677148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0A9E389-32DC-014A-9F04-BD53522C0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5704" y="3172527"/>
              <a:ext cx="3145292" cy="657225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BB652F-7E69-BB47-8BED-58F14374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2895" y="1961966"/>
              <a:ext cx="2650475" cy="775405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21FA9A-96D8-4841-BC48-F6BDDAD1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1539" y="1112945"/>
              <a:ext cx="3048814" cy="640251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9FA222-5993-944A-82ED-DA7BFD5D180E}"/>
              </a:ext>
            </a:extLst>
          </p:cNvPr>
          <p:cNvGrpSpPr/>
          <p:nvPr/>
        </p:nvGrpSpPr>
        <p:grpSpPr>
          <a:xfrm>
            <a:off x="360914" y="1139525"/>
            <a:ext cx="4161409" cy="3843006"/>
            <a:chOff x="360914" y="1139525"/>
            <a:chExt cx="4161409" cy="384300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B0507F2-7777-F543-806D-9266BA1C6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7624" y="1139525"/>
              <a:ext cx="2822418" cy="757234"/>
            </a:xfrm>
            <a:prstGeom prst="rect">
              <a:avLst/>
            </a:prstGeom>
            <a:ln w="38100">
              <a:solidFill>
                <a:srgbClr val="FF5DFB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D4044F-70BE-6449-A8C9-5B83FCD92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914" y="2187066"/>
              <a:ext cx="3058958" cy="820696"/>
            </a:xfrm>
            <a:prstGeom prst="rect">
              <a:avLst/>
            </a:prstGeom>
            <a:ln w="38100">
              <a:solidFill>
                <a:srgbClr val="FF5DFB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AB8109-C128-844B-969A-30C95C611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4339" y="3219419"/>
              <a:ext cx="3417984" cy="733616"/>
            </a:xfrm>
            <a:prstGeom prst="rect">
              <a:avLst/>
            </a:prstGeom>
            <a:ln w="38100">
              <a:solidFill>
                <a:srgbClr val="FF5DFB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231F4C-B3D3-CD4C-83C5-A3DB3FB5B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0914" y="4248914"/>
              <a:ext cx="3668085" cy="733617"/>
            </a:xfrm>
            <a:prstGeom prst="rect">
              <a:avLst/>
            </a:prstGeom>
            <a:ln w="38100">
              <a:solidFill>
                <a:srgbClr val="FF5DFB"/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4F9AF9-7F6E-0442-9ADD-16FF9B8C8C53}"/>
              </a:ext>
            </a:extLst>
          </p:cNvPr>
          <p:cNvGrpSpPr/>
          <p:nvPr/>
        </p:nvGrpSpPr>
        <p:grpSpPr>
          <a:xfrm>
            <a:off x="348607" y="1343953"/>
            <a:ext cx="3551068" cy="3638578"/>
            <a:chOff x="348607" y="1343953"/>
            <a:chExt cx="3551068" cy="363857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14691F9-15BB-2A4D-B5FC-FC1C0BCA008A}"/>
                </a:ext>
              </a:extLst>
            </p:cNvPr>
            <p:cNvSpPr/>
            <p:nvPr/>
          </p:nvSpPr>
          <p:spPr>
            <a:xfrm>
              <a:off x="1187624" y="1343953"/>
              <a:ext cx="1008112" cy="219685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BB59713-B60D-E74F-B5A4-3FBEECEA27D0}"/>
                </a:ext>
              </a:extLst>
            </p:cNvPr>
            <p:cNvSpPr/>
            <p:nvPr/>
          </p:nvSpPr>
          <p:spPr>
            <a:xfrm>
              <a:off x="1171904" y="1545825"/>
              <a:ext cx="1239855" cy="219685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D761959-003F-B34C-A86B-272FA258188A}"/>
                </a:ext>
              </a:extLst>
            </p:cNvPr>
            <p:cNvSpPr/>
            <p:nvPr/>
          </p:nvSpPr>
          <p:spPr>
            <a:xfrm>
              <a:off x="376342" y="2481701"/>
              <a:ext cx="513852" cy="151496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9070B5D-8D59-6F4C-A08A-317E7D4B36D9}"/>
                </a:ext>
              </a:extLst>
            </p:cNvPr>
            <p:cNvSpPr/>
            <p:nvPr/>
          </p:nvSpPr>
          <p:spPr>
            <a:xfrm>
              <a:off x="1763688" y="2622301"/>
              <a:ext cx="1224136" cy="255670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07D0A903-991D-DE47-A193-51BE55E04178}"/>
                </a:ext>
              </a:extLst>
            </p:cNvPr>
            <p:cNvSpPr/>
            <p:nvPr/>
          </p:nvSpPr>
          <p:spPr>
            <a:xfrm>
              <a:off x="348607" y="2877971"/>
              <a:ext cx="541587" cy="151496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B771B89-4E6F-6F49-81FC-D51A2A571FC7}"/>
                </a:ext>
              </a:extLst>
            </p:cNvPr>
            <p:cNvSpPr/>
            <p:nvPr/>
          </p:nvSpPr>
          <p:spPr>
            <a:xfrm>
              <a:off x="1681103" y="3766989"/>
              <a:ext cx="1455445" cy="155857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B4F73262-2225-BE4E-A6F0-7BF4684A1433}"/>
                </a:ext>
              </a:extLst>
            </p:cNvPr>
            <p:cNvSpPr/>
            <p:nvPr/>
          </p:nvSpPr>
          <p:spPr>
            <a:xfrm>
              <a:off x="404066" y="4757768"/>
              <a:ext cx="2151710" cy="224763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4FA2032-57A2-E04F-B729-35393404D727}"/>
                </a:ext>
              </a:extLst>
            </p:cNvPr>
            <p:cNvSpPr/>
            <p:nvPr/>
          </p:nvSpPr>
          <p:spPr>
            <a:xfrm>
              <a:off x="3358088" y="4532019"/>
              <a:ext cx="541587" cy="151496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C25801-BDF3-9C45-A200-2746527FD4C7}"/>
              </a:ext>
            </a:extLst>
          </p:cNvPr>
          <p:cNvGrpSpPr/>
          <p:nvPr/>
        </p:nvGrpSpPr>
        <p:grpSpPr>
          <a:xfrm>
            <a:off x="4695917" y="1519743"/>
            <a:ext cx="2180339" cy="3142372"/>
            <a:chOff x="4695917" y="1519743"/>
            <a:chExt cx="2180339" cy="3142372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8F950EB-42CD-9E40-A40A-C33C3D44A940}"/>
                </a:ext>
              </a:extLst>
            </p:cNvPr>
            <p:cNvSpPr/>
            <p:nvPr/>
          </p:nvSpPr>
          <p:spPr>
            <a:xfrm>
              <a:off x="4695917" y="1519743"/>
              <a:ext cx="1016815" cy="245767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0880530-811F-AB48-AEFA-3C7689BA8228}"/>
                </a:ext>
              </a:extLst>
            </p:cNvPr>
            <p:cNvSpPr/>
            <p:nvPr/>
          </p:nvSpPr>
          <p:spPr>
            <a:xfrm>
              <a:off x="6302895" y="2311098"/>
              <a:ext cx="573361" cy="260652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21B6DFAF-FD4E-2E41-BF45-6E12ECCAF4BF}"/>
                </a:ext>
              </a:extLst>
            </p:cNvPr>
            <p:cNvSpPr/>
            <p:nvPr/>
          </p:nvSpPr>
          <p:spPr>
            <a:xfrm>
              <a:off x="6105057" y="4430529"/>
              <a:ext cx="483168" cy="231586"/>
            </a:xfrm>
            <a:prstGeom prst="rect">
              <a:avLst/>
            </a:prstGeom>
            <a:solidFill>
              <a:srgbClr val="FFFF00">
                <a:alpha val="580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61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Forcing Topics with </a:t>
            </a:r>
            <a:r>
              <a:rPr lang="en-US" altLang="ko-KR" dirty="0" err="1"/>
              <a:t>CorEx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13 Anchored Topics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6F730-FEC6-3248-A78D-3048E1020232}"/>
              </a:ext>
            </a:extLst>
          </p:cNvPr>
          <p:cNvGrpSpPr/>
          <p:nvPr/>
        </p:nvGrpSpPr>
        <p:grpSpPr>
          <a:xfrm>
            <a:off x="395536" y="1275606"/>
            <a:ext cx="6406637" cy="3565343"/>
            <a:chOff x="1043608" y="1203598"/>
            <a:chExt cx="6406637" cy="3565343"/>
          </a:xfrm>
        </p:grpSpPr>
        <p:sp>
          <p:nvSpPr>
            <p:cNvPr id="9" name="Rectangle 9"/>
            <p:cNvSpPr/>
            <p:nvPr/>
          </p:nvSpPr>
          <p:spPr>
            <a:xfrm>
              <a:off x="4803340" y="2855282"/>
              <a:ext cx="322655" cy="302034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16"/>
            <p:cNvSpPr/>
            <p:nvPr/>
          </p:nvSpPr>
          <p:spPr>
            <a:xfrm rot="2700000">
              <a:off x="4547885" y="3937747"/>
              <a:ext cx="244448" cy="438249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Parallelogram 15"/>
            <p:cNvSpPr/>
            <p:nvPr/>
          </p:nvSpPr>
          <p:spPr>
            <a:xfrm rot="16200000">
              <a:off x="3649972" y="2748066"/>
              <a:ext cx="354753" cy="384007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Oval 21"/>
            <p:cNvSpPr>
              <a:spLocks noChangeAspect="1"/>
            </p:cNvSpPr>
            <p:nvPr/>
          </p:nvSpPr>
          <p:spPr>
            <a:xfrm>
              <a:off x="3924086" y="1634183"/>
              <a:ext cx="359957" cy="362963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1553D8-4C04-7143-B5DA-D324CCEAC0A1}"/>
                </a:ext>
              </a:extLst>
            </p:cNvPr>
            <p:cNvGrpSpPr/>
            <p:nvPr/>
          </p:nvGrpSpPr>
          <p:grpSpPr>
            <a:xfrm>
              <a:off x="1043608" y="1203598"/>
              <a:ext cx="6406637" cy="3565343"/>
              <a:chOff x="1043608" y="1203598"/>
              <a:chExt cx="6406637" cy="3565343"/>
            </a:xfrm>
          </p:grpSpPr>
          <p:sp>
            <p:nvSpPr>
              <p:cNvPr id="5" name="Block Arc 4"/>
              <p:cNvSpPr/>
              <p:nvPr/>
            </p:nvSpPr>
            <p:spPr>
              <a:xfrm>
                <a:off x="3488504" y="1203598"/>
                <a:ext cx="1224136" cy="1224136"/>
              </a:xfrm>
              <a:prstGeom prst="blockArc">
                <a:avLst>
                  <a:gd name="adj1" fmla="val 10800000"/>
                  <a:gd name="adj2" fmla="val 5426329"/>
                  <a:gd name="adj3" fmla="val 64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 rot="11700000">
                <a:off x="3215281" y="2328002"/>
                <a:ext cx="1224136" cy="1224136"/>
              </a:xfrm>
              <a:prstGeom prst="blockArc">
                <a:avLst>
                  <a:gd name="adj1" fmla="val 10800000"/>
                  <a:gd name="adj2" fmla="val 5426329"/>
                  <a:gd name="adj3" fmla="val 64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Block Arc 6"/>
              <p:cNvSpPr/>
              <p:nvPr/>
            </p:nvSpPr>
            <p:spPr>
              <a:xfrm>
                <a:off x="4352600" y="2394231"/>
                <a:ext cx="1224136" cy="1224136"/>
              </a:xfrm>
              <a:prstGeom prst="blockArc">
                <a:avLst>
                  <a:gd name="adj1" fmla="val 10800000"/>
                  <a:gd name="adj2" fmla="val 5426329"/>
                  <a:gd name="adj3" fmla="val 64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Block Arc 7"/>
              <p:cNvSpPr/>
              <p:nvPr/>
            </p:nvSpPr>
            <p:spPr>
              <a:xfrm rot="11700000">
                <a:off x="4058041" y="3544805"/>
                <a:ext cx="1224136" cy="1224136"/>
              </a:xfrm>
              <a:prstGeom prst="blockArc">
                <a:avLst>
                  <a:gd name="adj1" fmla="val 10800000"/>
                  <a:gd name="adj2" fmla="val 5426329"/>
                  <a:gd name="adj3" fmla="val 64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1043608" y="2543887"/>
                <a:ext cx="2034113" cy="1239752"/>
                <a:chOff x="803640" y="3362835"/>
                <a:chExt cx="2059657" cy="94193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803640" y="3579862"/>
                  <a:ext cx="2059657" cy="724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400" dirty="0">
                      <a:solidFill>
                        <a:schemeClr val="accent3"/>
                      </a:solidFill>
                      <a:cs typeface="Arial" pitchFamily="34" charset="0"/>
                    </a:rPr>
                    <a:t>Created true/false </a:t>
                  </a:r>
                  <a:r>
                    <a:rPr lang="en-US" altLang="ko-KR" sz="1400" dirty="0" err="1">
                      <a:solidFill>
                        <a:schemeClr val="accent3"/>
                      </a:solidFill>
                      <a:cs typeface="Arial" pitchFamily="34" charset="0"/>
                    </a:rPr>
                    <a:t>dataframe</a:t>
                  </a:r>
                  <a:r>
                    <a:rPr lang="en-US" altLang="ko-KR" sz="1400" dirty="0">
                      <a:solidFill>
                        <a:schemeClr val="accent3"/>
                      </a:solidFill>
                      <a:cs typeface="Arial" pitchFamily="34" charset="0"/>
                    </a:rPr>
                    <a:t> to visualize topic popularity over time</a:t>
                  </a:r>
                  <a:endParaRPr lang="ko-KR" altLang="en-US" sz="1400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03640" y="3362835"/>
                  <a:ext cx="20596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200" b="1" dirty="0">
                      <a:solidFill>
                        <a:schemeClr val="accent3"/>
                      </a:solidFill>
                      <a:cs typeface="Arial" pitchFamily="34" charset="0"/>
                    </a:rPr>
                    <a:t>2.</a:t>
                  </a:r>
                  <a:endParaRPr lang="ko-KR" altLang="en-US" sz="1200" b="1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1889973" y="3725195"/>
                <a:ext cx="2034113" cy="1040535"/>
                <a:chOff x="803640" y="3362835"/>
                <a:chExt cx="2059657" cy="748084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803640" y="3579862"/>
                  <a:ext cx="2059657" cy="53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400" dirty="0">
                      <a:solidFill>
                        <a:schemeClr val="accent3"/>
                      </a:solidFill>
                      <a:cs typeface="Arial" pitchFamily="34" charset="0"/>
                    </a:rPr>
                    <a:t>Visualize words most correlated tweets with </a:t>
                  </a:r>
                  <a:r>
                    <a:rPr lang="en-US" altLang="ko-KR" sz="1400" dirty="0" err="1">
                      <a:solidFill>
                        <a:schemeClr val="accent3"/>
                      </a:solidFill>
                      <a:cs typeface="Arial" pitchFamily="34" charset="0"/>
                    </a:rPr>
                    <a:t>WordCloud</a:t>
                  </a:r>
                  <a:endParaRPr lang="ko-KR" altLang="en-US" sz="1400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803640" y="3362835"/>
                  <a:ext cx="20596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200" b="1" dirty="0">
                      <a:solidFill>
                        <a:schemeClr val="accent3"/>
                      </a:solidFill>
                      <a:cs typeface="Arial" pitchFamily="34" charset="0"/>
                    </a:rPr>
                    <a:t>4</a:t>
                  </a:r>
                  <a:endParaRPr lang="ko-KR" altLang="en-US" sz="1200" b="1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964669" y="1327085"/>
                <a:ext cx="1983596" cy="864464"/>
                <a:chOff x="803640" y="3362835"/>
                <a:chExt cx="2059657" cy="54978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803640" y="3579862"/>
                  <a:ext cx="2059657" cy="332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accent3"/>
                      </a:solidFill>
                      <a:cs typeface="Arial" pitchFamily="34" charset="0"/>
                    </a:rPr>
                    <a:t>Fit Tweets to one of 13 anchored topics</a:t>
                  </a:r>
                  <a:endParaRPr lang="ko-KR" altLang="en-US" sz="1400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03640" y="3362835"/>
                  <a:ext cx="20596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accent3"/>
                      </a:solidFill>
                      <a:cs typeface="Arial" pitchFamily="34" charset="0"/>
                    </a:rPr>
                    <a:t>1.</a:t>
                  </a:r>
                  <a:endParaRPr lang="ko-KR" altLang="en-US" sz="1200" b="1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5724128" y="2508387"/>
                <a:ext cx="1726117" cy="1309047"/>
                <a:chOff x="803640" y="3362835"/>
                <a:chExt cx="2059657" cy="800413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803641" y="3579862"/>
                  <a:ext cx="1689826" cy="583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accent3"/>
                      </a:solidFill>
                      <a:cs typeface="Arial" pitchFamily="34" charset="0"/>
                    </a:rPr>
                    <a:t>Find tweets with highest topic correlations</a:t>
                  </a:r>
                  <a:endParaRPr lang="ko-KR" altLang="en-US" sz="1400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803640" y="3362835"/>
                  <a:ext cx="20596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accent3"/>
                      </a:solidFill>
                      <a:cs typeface="Arial" pitchFamily="34" charset="0"/>
                    </a:rPr>
                    <a:t>3</a:t>
                  </a:r>
                  <a:endParaRPr lang="ko-KR" altLang="en-US" sz="1200" b="1" dirty="0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pic>
        <p:nvPicPr>
          <p:cNvPr id="8200" name="Picture 8" descr="Anchor">
            <a:extLst>
              <a:ext uri="{FF2B5EF4-FFF2-40B4-BE49-F238E27FC236}">
                <a16:creationId xmlns:a16="http://schemas.microsoft.com/office/drawing/2014/main" id="{4B6BCC4D-BB8E-EE43-94E7-66DF7C23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666">
            <a:off x="-152445" y="-115727"/>
            <a:ext cx="3113144" cy="311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AF2DAF-ABC7-6E4C-A993-324CBB02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99" y="892342"/>
            <a:ext cx="2256753" cy="3955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0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2B1C65-0D3F-1548-8061-8683858D7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1FF9E4-3434-E04D-B779-6DD1A1000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BCC765-A360-7F40-97F8-D62DE63A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" y="563358"/>
            <a:ext cx="9127501" cy="40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247964" y="1940029"/>
            <a:ext cx="648072" cy="64807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4447793" y="2049115"/>
            <a:ext cx="248414" cy="42990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CDFCA-4EDE-9D47-814E-EBD15044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058820"/>
            <a:ext cx="5966935" cy="383460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74B9B7C-36E1-D74F-8649-863349C36070}"/>
              </a:ext>
            </a:extLst>
          </p:cNvPr>
          <p:cNvGrpSpPr/>
          <p:nvPr/>
        </p:nvGrpSpPr>
        <p:grpSpPr>
          <a:xfrm>
            <a:off x="438708" y="2400063"/>
            <a:ext cx="2117068" cy="2257737"/>
            <a:chOff x="438708" y="2400063"/>
            <a:chExt cx="2117068" cy="22577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14BD6-B555-4649-BBB3-A1528EF0BD99}"/>
                </a:ext>
              </a:extLst>
            </p:cNvPr>
            <p:cNvSpPr txBox="1"/>
            <p:nvPr/>
          </p:nvSpPr>
          <p:spPr>
            <a:xfrm>
              <a:off x="438708" y="2400063"/>
              <a:ext cx="2088232" cy="369332"/>
            </a:xfrm>
            <a:prstGeom prst="rect">
              <a:avLst/>
            </a:prstGeom>
            <a:noFill/>
            <a:ln w="38100">
              <a:solidFill>
                <a:srgbClr val="179A9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CorEx</a:t>
              </a:r>
              <a:r>
                <a:rPr lang="en-US" dirty="0"/>
                <a:t> Top Tweet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A04D4A-7C8C-4142-85E4-C3ACEB37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3075806"/>
              <a:ext cx="2088232" cy="1581994"/>
            </a:xfrm>
            <a:prstGeom prst="rect">
              <a:avLst/>
            </a:prstGeom>
            <a:ln w="38100">
              <a:solidFill>
                <a:srgbClr val="179A9D"/>
              </a:solidFill>
            </a:ln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024" y="362881"/>
            <a:ext cx="4896036" cy="757696"/>
          </a:xfrm>
        </p:spPr>
        <p:txBody>
          <a:bodyPr/>
          <a:lstStyle/>
          <a:p>
            <a:r>
              <a:rPr lang="en-US" altLang="ko-KR" dirty="0"/>
              <a:t>Anchor 1: Sleep Deprivation</a:t>
            </a:r>
            <a:endParaRPr lang="ko-KR" alt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490089-8C32-EE4D-A8E8-BCB0EBDB4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55" y="249915"/>
            <a:ext cx="2343034" cy="16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6552</TotalTime>
  <Words>515</Words>
  <Application>Microsoft Macintosh PowerPoint</Application>
  <PresentationFormat>On-screen Show (16:9)</PresentationFormat>
  <Paragraphs>83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Georgia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frescathompson@gmail.com</cp:lastModifiedBy>
  <cp:revision>91</cp:revision>
  <dcterms:created xsi:type="dcterms:W3CDTF">2016-12-05T23:26:54Z</dcterms:created>
  <dcterms:modified xsi:type="dcterms:W3CDTF">2022-06-16T00:17:59Z</dcterms:modified>
</cp:coreProperties>
</file>